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19"/>
  </p:notesMasterIdLst>
  <p:sldIdLst>
    <p:sldId id="299" r:id="rId3"/>
    <p:sldId id="274" r:id="rId4"/>
    <p:sldId id="309" r:id="rId5"/>
    <p:sldId id="258" r:id="rId6"/>
    <p:sldId id="256" r:id="rId7"/>
    <p:sldId id="261" r:id="rId8"/>
    <p:sldId id="296" r:id="rId9"/>
    <p:sldId id="264" r:id="rId10"/>
    <p:sldId id="297" r:id="rId11"/>
    <p:sldId id="310" r:id="rId12"/>
    <p:sldId id="311" r:id="rId13"/>
    <p:sldId id="312" r:id="rId14"/>
    <p:sldId id="314" r:id="rId15"/>
    <p:sldId id="315" r:id="rId16"/>
    <p:sldId id="313" r:id="rId17"/>
    <p:sldId id="308" r:id="rId1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ww.xkb1.com" initials="w" lastIdx="2" clrIdx="0"/>
  <p:cmAuthor id="2" name="walkinnet" initials="w" lastIdx="0" clrIdx="0"/>
  <p:cmAuthor id="3" name="新课标第一网" initials="新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72" y="4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62CC9-5A67-41ED-9BAD-5C0CC0494014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34E2A-0BBC-46E6-8CEF-0E8EB627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4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24021" r="40251" b="23682"/>
          <a:stretch>
            <a:fillRect/>
          </a:stretch>
        </p:blipFill>
        <p:spPr>
          <a:xfrm>
            <a:off x="0" y="0"/>
            <a:ext cx="5827776" cy="5486400"/>
          </a:xfrm>
          <a:custGeom>
            <a:avLst/>
            <a:gdLst>
              <a:gd name="connsiteX0" fmla="*/ 0 w 7284720"/>
              <a:gd name="connsiteY0" fmla="*/ 0 h 6858000"/>
              <a:gd name="connsiteX1" fmla="*/ 7284720 w 7284720"/>
              <a:gd name="connsiteY1" fmla="*/ 0 h 6858000"/>
              <a:gd name="connsiteX2" fmla="*/ 7284720 w 7284720"/>
              <a:gd name="connsiteY2" fmla="*/ 4938840 h 6858000"/>
              <a:gd name="connsiteX3" fmla="*/ 7250631 w 7284720"/>
              <a:gd name="connsiteY3" fmla="*/ 4922489 h 6858000"/>
              <a:gd name="connsiteX4" fmla="*/ 6568440 w 7284720"/>
              <a:gd name="connsiteY4" fmla="*/ 4785360 h 6858000"/>
              <a:gd name="connsiteX5" fmla="*/ 4815840 w 7284720"/>
              <a:gd name="connsiteY5" fmla="*/ 6530340 h 6858000"/>
              <a:gd name="connsiteX6" fmla="*/ 4824889 w 7284720"/>
              <a:gd name="connsiteY6" fmla="*/ 6708754 h 6858000"/>
              <a:gd name="connsiteX7" fmla="*/ 4847766 w 7284720"/>
              <a:gd name="connsiteY7" fmla="*/ 6858000 h 6858000"/>
              <a:gd name="connsiteX8" fmla="*/ 0 w 728472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4720" h="6858000">
                <a:moveTo>
                  <a:pt x="0" y="0"/>
                </a:moveTo>
                <a:lnTo>
                  <a:pt x="7284720" y="0"/>
                </a:lnTo>
                <a:lnTo>
                  <a:pt x="7284720" y="4938840"/>
                </a:lnTo>
                <a:lnTo>
                  <a:pt x="7250631" y="4922489"/>
                </a:lnTo>
                <a:cubicBezTo>
                  <a:pt x="7040953" y="4834189"/>
                  <a:pt x="6810424" y="4785360"/>
                  <a:pt x="6568440" y="4785360"/>
                </a:cubicBezTo>
                <a:cubicBezTo>
                  <a:pt x="5600506" y="4785360"/>
                  <a:pt x="4815840" y="5566614"/>
                  <a:pt x="4815840" y="6530340"/>
                </a:cubicBezTo>
                <a:cubicBezTo>
                  <a:pt x="4815840" y="6590573"/>
                  <a:pt x="4818905" y="6650093"/>
                  <a:pt x="4824889" y="6708754"/>
                </a:cubicBezTo>
                <a:lnTo>
                  <a:pt x="48477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8" t="29948" r="19012" b="23682"/>
          <a:stretch>
            <a:fillRect/>
          </a:stretch>
        </p:blipFill>
        <p:spPr>
          <a:xfrm>
            <a:off x="7827402" y="2392680"/>
            <a:ext cx="4364598" cy="4465320"/>
          </a:xfrm>
          <a:custGeom>
            <a:avLst/>
            <a:gdLst>
              <a:gd name="connsiteX0" fmla="*/ 1904813 w 5943600"/>
              <a:gd name="connsiteY0" fmla="*/ 0 h 6080760"/>
              <a:gd name="connsiteX1" fmla="*/ 5943600 w 5943600"/>
              <a:gd name="connsiteY1" fmla="*/ 0 h 6080760"/>
              <a:gd name="connsiteX2" fmla="*/ 5943600 w 5943600"/>
              <a:gd name="connsiteY2" fmla="*/ 6080760 h 6080760"/>
              <a:gd name="connsiteX3" fmla="*/ 0 w 5943600"/>
              <a:gd name="connsiteY3" fmla="*/ 6080760 h 6080760"/>
              <a:gd name="connsiteX4" fmla="*/ 0 w 5943600"/>
              <a:gd name="connsiteY4" fmla="*/ 1632884 h 6080760"/>
              <a:gd name="connsiteX5" fmla="*/ 99060 w 5943600"/>
              <a:gd name="connsiteY5" fmla="*/ 1637410 h 6080760"/>
              <a:gd name="connsiteX6" fmla="*/ 1905000 w 5943600"/>
              <a:gd name="connsiteY6" fmla="*/ 3365 h 608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080760">
                <a:moveTo>
                  <a:pt x="1904813" y="0"/>
                </a:moveTo>
                <a:lnTo>
                  <a:pt x="5943600" y="0"/>
                </a:lnTo>
                <a:lnTo>
                  <a:pt x="5943600" y="6080760"/>
                </a:lnTo>
                <a:lnTo>
                  <a:pt x="0" y="6080760"/>
                </a:lnTo>
                <a:lnTo>
                  <a:pt x="0" y="1632884"/>
                </a:lnTo>
                <a:lnTo>
                  <a:pt x="99060" y="1637410"/>
                </a:lnTo>
                <a:cubicBezTo>
                  <a:pt x="1096453" y="1637410"/>
                  <a:pt x="1905000" y="905823"/>
                  <a:pt x="1905000" y="336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1594" r="18421" b="228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35330" y="685800"/>
            <a:ext cx="10721340" cy="5486400"/>
          </a:xfrm>
          <a:prstGeom prst="rect">
            <a:avLst/>
          </a:prstGeom>
          <a:solidFill>
            <a:srgbClr val="F6EDE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24021" r="40251" b="23682"/>
          <a:stretch>
            <a:fillRect/>
          </a:stretch>
        </p:blipFill>
        <p:spPr>
          <a:xfrm>
            <a:off x="0" y="0"/>
            <a:ext cx="5827776" cy="5486400"/>
          </a:xfrm>
          <a:custGeom>
            <a:avLst/>
            <a:gdLst>
              <a:gd name="connsiteX0" fmla="*/ 0 w 7284720"/>
              <a:gd name="connsiteY0" fmla="*/ 0 h 6858000"/>
              <a:gd name="connsiteX1" fmla="*/ 7284720 w 7284720"/>
              <a:gd name="connsiteY1" fmla="*/ 0 h 6858000"/>
              <a:gd name="connsiteX2" fmla="*/ 7284720 w 7284720"/>
              <a:gd name="connsiteY2" fmla="*/ 4938840 h 6858000"/>
              <a:gd name="connsiteX3" fmla="*/ 7250631 w 7284720"/>
              <a:gd name="connsiteY3" fmla="*/ 4922489 h 6858000"/>
              <a:gd name="connsiteX4" fmla="*/ 6568440 w 7284720"/>
              <a:gd name="connsiteY4" fmla="*/ 4785360 h 6858000"/>
              <a:gd name="connsiteX5" fmla="*/ 4815840 w 7284720"/>
              <a:gd name="connsiteY5" fmla="*/ 6530340 h 6858000"/>
              <a:gd name="connsiteX6" fmla="*/ 4824889 w 7284720"/>
              <a:gd name="connsiteY6" fmla="*/ 6708754 h 6858000"/>
              <a:gd name="connsiteX7" fmla="*/ 4847766 w 7284720"/>
              <a:gd name="connsiteY7" fmla="*/ 6858000 h 6858000"/>
              <a:gd name="connsiteX8" fmla="*/ 0 w 728472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84720" h="6858000">
                <a:moveTo>
                  <a:pt x="0" y="0"/>
                </a:moveTo>
                <a:lnTo>
                  <a:pt x="7284720" y="0"/>
                </a:lnTo>
                <a:lnTo>
                  <a:pt x="7284720" y="4938840"/>
                </a:lnTo>
                <a:lnTo>
                  <a:pt x="7250631" y="4922489"/>
                </a:lnTo>
                <a:cubicBezTo>
                  <a:pt x="7040953" y="4834189"/>
                  <a:pt x="6810424" y="4785360"/>
                  <a:pt x="6568440" y="4785360"/>
                </a:cubicBezTo>
                <a:cubicBezTo>
                  <a:pt x="5600506" y="4785360"/>
                  <a:pt x="4815840" y="5566614"/>
                  <a:pt x="4815840" y="6530340"/>
                </a:cubicBezTo>
                <a:cubicBezTo>
                  <a:pt x="4815840" y="6590573"/>
                  <a:pt x="4818905" y="6650093"/>
                  <a:pt x="4824889" y="6708754"/>
                </a:cubicBezTo>
                <a:lnTo>
                  <a:pt x="48477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8" t="29948" r="19012" b="23682"/>
          <a:stretch>
            <a:fillRect/>
          </a:stretch>
        </p:blipFill>
        <p:spPr>
          <a:xfrm>
            <a:off x="7827402" y="2392680"/>
            <a:ext cx="4364598" cy="4465320"/>
          </a:xfrm>
          <a:custGeom>
            <a:avLst/>
            <a:gdLst>
              <a:gd name="connsiteX0" fmla="*/ 1904813 w 5943600"/>
              <a:gd name="connsiteY0" fmla="*/ 0 h 6080760"/>
              <a:gd name="connsiteX1" fmla="*/ 5943600 w 5943600"/>
              <a:gd name="connsiteY1" fmla="*/ 0 h 6080760"/>
              <a:gd name="connsiteX2" fmla="*/ 5943600 w 5943600"/>
              <a:gd name="connsiteY2" fmla="*/ 6080760 h 6080760"/>
              <a:gd name="connsiteX3" fmla="*/ 0 w 5943600"/>
              <a:gd name="connsiteY3" fmla="*/ 6080760 h 6080760"/>
              <a:gd name="connsiteX4" fmla="*/ 0 w 5943600"/>
              <a:gd name="connsiteY4" fmla="*/ 1632884 h 6080760"/>
              <a:gd name="connsiteX5" fmla="*/ 99060 w 5943600"/>
              <a:gd name="connsiteY5" fmla="*/ 1637410 h 6080760"/>
              <a:gd name="connsiteX6" fmla="*/ 1905000 w 5943600"/>
              <a:gd name="connsiteY6" fmla="*/ 3365 h 608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080760">
                <a:moveTo>
                  <a:pt x="1904813" y="0"/>
                </a:moveTo>
                <a:lnTo>
                  <a:pt x="5943600" y="0"/>
                </a:lnTo>
                <a:lnTo>
                  <a:pt x="5943600" y="6080760"/>
                </a:lnTo>
                <a:lnTo>
                  <a:pt x="0" y="6080760"/>
                </a:lnTo>
                <a:lnTo>
                  <a:pt x="0" y="1632884"/>
                </a:lnTo>
                <a:lnTo>
                  <a:pt x="99060" y="1637410"/>
                </a:lnTo>
                <a:cubicBezTo>
                  <a:pt x="1096453" y="1637410"/>
                  <a:pt x="1905000" y="905823"/>
                  <a:pt x="1905000" y="336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1594" r="18421" b="228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35330" y="685800"/>
            <a:ext cx="10721340" cy="5486400"/>
          </a:xfrm>
          <a:prstGeom prst="rect">
            <a:avLst/>
          </a:prstGeom>
          <a:solidFill>
            <a:srgbClr val="F6EDE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1594" r="18421" b="228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78" t="6872"/>
          <a:stretch>
            <a:fillRect/>
          </a:stretch>
        </p:blipFill>
        <p:spPr>
          <a:xfrm flipH="1">
            <a:off x="3124200" y="0"/>
            <a:ext cx="90678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1480" y="-396240"/>
            <a:ext cx="2658350" cy="1756410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0988" y="-396240"/>
            <a:ext cx="1929638" cy="108204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3325" y="5806440"/>
            <a:ext cx="1657350" cy="167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3663" y="6404713"/>
            <a:ext cx="2219324" cy="479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41594" r="18421" b="228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378" t="6872"/>
          <a:stretch>
            <a:fillRect/>
          </a:stretch>
        </p:blipFill>
        <p:spPr>
          <a:xfrm flipH="1">
            <a:off x="3124200" y="0"/>
            <a:ext cx="90678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1480" y="-396240"/>
            <a:ext cx="2658350" cy="1756410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0988" y="-396240"/>
            <a:ext cx="1929638" cy="108204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3325" y="5806440"/>
            <a:ext cx="1657350" cy="167640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3663" y="6404713"/>
            <a:ext cx="2219324" cy="479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85650" cy="6858000"/>
          </a:xfrm>
          <a:prstGeom prst="rect">
            <a:avLst/>
          </a:prstGeom>
          <a:solidFill>
            <a:srgbClr val="F6EDE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21005" y="-396240"/>
            <a:ext cx="13441680" cy="7879080"/>
            <a:chOff x="-663" y="-624"/>
            <a:chExt cx="21168" cy="12408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-663" y="-624"/>
              <a:ext cx="4186" cy="2766"/>
              <a:chOff x="-663" y="-624"/>
              <a:chExt cx="4186" cy="2766"/>
            </a:xfrm>
          </p:grpSpPr>
          <p:pic>
            <p:nvPicPr>
              <p:cNvPr id="11" name="图形 10"/>
              <p:cNvPicPr>
                <a:picLocks noChangeAspect="1"/>
              </p:cNvPicPr>
              <p:nvPr userDrawn="1"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-663" y="-624"/>
                <a:ext cx="4186" cy="2766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 userDrawn="1"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-443" y="-624"/>
                <a:ext cx="3039" cy="1704"/>
              </a:xfrm>
              <a:prstGeom prst="rect">
                <a:avLst/>
              </a:prstGeom>
            </p:spPr>
          </p:pic>
        </p:grpSp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7895" y="9144"/>
              <a:ext cx="2610" cy="264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2022/3/7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85650" cy="6858000"/>
          </a:xfrm>
          <a:prstGeom prst="rect">
            <a:avLst/>
          </a:prstGeom>
          <a:solidFill>
            <a:srgbClr val="F6EDE5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421005" y="-396240"/>
            <a:ext cx="13441680" cy="7879080"/>
            <a:chOff x="-663" y="-624"/>
            <a:chExt cx="21168" cy="12408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-663" y="-624"/>
              <a:ext cx="4186" cy="2766"/>
              <a:chOff x="-663" y="-624"/>
              <a:chExt cx="4186" cy="2766"/>
            </a:xfrm>
          </p:grpSpPr>
          <p:pic>
            <p:nvPicPr>
              <p:cNvPr id="11" name="图形 10"/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-663" y="-624"/>
                <a:ext cx="4186" cy="2766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-443" y="-624"/>
                <a:ext cx="3039" cy="1704"/>
              </a:xfrm>
              <a:prstGeom prst="rect">
                <a:avLst/>
              </a:prstGeom>
            </p:spPr>
          </p:pic>
        </p:grpSp>
        <p:pic>
          <p:nvPicPr>
            <p:cNvPr id="13" name="图形 12"/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895" y="9144"/>
              <a:ext cx="2610" cy="264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行楷" panose="02010800040101010101" charset="-122"/>
          <a:ea typeface="华文行楷" panose="02010800040101010101" charset="-122"/>
          <a:cs typeface="华文行楷" panose="020108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057" y="3093432"/>
            <a:ext cx="1140143" cy="11679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9786" y="2276455"/>
            <a:ext cx="780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中国现代雕塑艺术欣赏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6816080" y="4869160"/>
            <a:ext cx="2934602" cy="796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空信</a:t>
            </a:r>
            <a:r>
              <a:rPr lang="en-US" altLang="zh-CN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2001</a:t>
            </a:r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班</a:t>
            </a:r>
            <a:r>
              <a:rPr lang="en-US" altLang="zh-CN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2</a:t>
            </a:r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组 </a:t>
            </a:r>
            <a:endParaRPr lang="en-US" altLang="zh-CN" sz="3600" b="1" dirty="0">
              <a:solidFill>
                <a:srgbClr val="647A72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  <a:p>
            <a:pPr algn="r"/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王一杰</a:t>
            </a:r>
            <a:endParaRPr lang="zh-CN" altLang="en-US" sz="3600" b="1" spc="-150" dirty="0">
              <a:solidFill>
                <a:srgbClr val="647A72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  <p:pic>
        <p:nvPicPr>
          <p:cNvPr id="2" name="音频 (2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47665" y="-81978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22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  <a:r>
              <a:rPr lang="en-US" altLang="zh-CN" dirty="0">
                <a:ea typeface="华文彩云" panose="02010800040101010101" pitchFamily="2" charset="-122"/>
              </a:rPr>
              <a:t>——70</a:t>
            </a:r>
            <a:r>
              <a:rPr lang="zh-CN" altLang="en-US" dirty="0">
                <a:ea typeface="华文彩云" panose="02010800040101010101" pitchFamily="2" charset="-122"/>
              </a:rPr>
              <a:t>年代（文化大革命时期）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4EAF98-157D-419A-B8C7-D069F9EB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051314"/>
            <a:ext cx="687801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  <a:r>
              <a:rPr lang="en-US" altLang="zh-CN" dirty="0">
                <a:ea typeface="华文彩云" panose="02010800040101010101" pitchFamily="2" charset="-122"/>
              </a:rPr>
              <a:t>——70</a:t>
            </a:r>
            <a:r>
              <a:rPr lang="zh-CN" altLang="en-US" dirty="0">
                <a:ea typeface="华文彩云" panose="02010800040101010101" pitchFamily="2" charset="-122"/>
              </a:rPr>
              <a:t>年代（文化大革命时期）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ED16B1-21CE-4665-A9BA-2FB443AC3AE8}"/>
              </a:ext>
            </a:extLst>
          </p:cNvPr>
          <p:cNvSpPr txBox="1"/>
          <p:nvPr/>
        </p:nvSpPr>
        <p:spPr>
          <a:xfrm>
            <a:off x="2207568" y="1916832"/>
            <a:ext cx="67203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十世纪六、七十年代，中国现代雕塑一度处于相对停滞的状态，雕塑总量很少，雕塑创作低沉，雕塑教学萎缩几近瘫痪。社会的动荡和规限严重影响了雕塑事业。仅有一批适应特殊需要的雕塑发展起来。以英模人物雕塑和“文化大革命”中的毛主席塑像为主。为政治服务的雕塑取得了预期的宣传效果并达到了一定的创作高度。</a:t>
            </a:r>
          </a:p>
        </p:txBody>
      </p:sp>
    </p:spTree>
    <p:extLst>
      <p:ext uri="{BB962C8B-B14F-4D97-AF65-F5344CB8AC3E}">
        <p14:creationId xmlns:p14="http://schemas.microsoft.com/office/powerpoint/2010/main" val="11881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80</a:t>
            </a:r>
            <a:r>
              <a:rPr lang="zh-CN" altLang="en-US" dirty="0">
                <a:ea typeface="华文彩云" panose="02010800040101010101" pitchFamily="2" charset="-122"/>
              </a:rPr>
              <a:t>年代以后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6E8E73-B78E-49DA-8B44-EA23DDAC16A7}"/>
              </a:ext>
            </a:extLst>
          </p:cNvPr>
          <p:cNvSpPr txBox="1"/>
          <p:nvPr/>
        </p:nvSpPr>
        <p:spPr>
          <a:xfrm>
            <a:off x="1457103" y="971595"/>
            <a:ext cx="3054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中国雕塑迎来了春天</a:t>
            </a:r>
          </a:p>
        </p:txBody>
      </p:sp>
      <p:pic>
        <p:nvPicPr>
          <p:cNvPr id="4098" name="Picture 2" descr="和平少女">
            <a:extLst>
              <a:ext uri="{FF2B5EF4-FFF2-40B4-BE49-F238E27FC236}">
                <a16:creationId xmlns:a16="http://schemas.microsoft.com/office/drawing/2014/main" id="{1F742D6E-05AF-4009-9D3E-11A8CD47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404664"/>
            <a:ext cx="38004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699E3D-B34C-4C3A-9A56-DE83DF3E3728}"/>
              </a:ext>
            </a:extLst>
          </p:cNvPr>
          <p:cNvSpPr txBox="1"/>
          <p:nvPr/>
        </p:nvSpPr>
        <p:spPr>
          <a:xfrm>
            <a:off x="551384" y="1490008"/>
            <a:ext cx="61187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《和平少女》是郭其祥与王克庆、潘鹤、程允贤共同创作的雕像，洁白如玉、娴静优雅、轻柔舒展、落落大方。她凝视着停落在臂上的和平鸽，目光有神﹐充满青春与欢快，充满阳光与和平。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BE9155-B04D-4FF7-BBAB-BBF54BA6832B}"/>
              </a:ext>
            </a:extLst>
          </p:cNvPr>
          <p:cNvSpPr txBox="1"/>
          <p:nvPr/>
        </p:nvSpPr>
        <p:spPr>
          <a:xfrm>
            <a:off x="7464152" y="6207711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和平少女</a:t>
            </a:r>
            <a:r>
              <a:rPr lang="en-US" altLang="zh-CN" dirty="0"/>
              <a:t>》</a:t>
            </a:r>
            <a:r>
              <a:rPr lang="zh-CN" altLang="en-US" dirty="0"/>
              <a:t>潘鹤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CD18FA-703C-44A4-BEA0-4E1865BE4F07}"/>
              </a:ext>
            </a:extLst>
          </p:cNvPr>
          <p:cNvSpPr txBox="1"/>
          <p:nvPr/>
        </p:nvSpPr>
        <p:spPr>
          <a:xfrm>
            <a:off x="551384" y="3717032"/>
            <a:ext cx="6133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创作于1985年,立于日本长崎反原爆和平广场。这是以国家名义赠送给日本国际和平广场的一座石雕，也是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安放于国外的第一座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中国雕塑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3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80</a:t>
            </a:r>
            <a:r>
              <a:rPr lang="zh-CN" altLang="en-US" dirty="0">
                <a:ea typeface="华文彩云" panose="02010800040101010101" pitchFamily="2" charset="-122"/>
              </a:rPr>
              <a:t>年代以后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BE9155-B04D-4FF7-BBAB-BBF54BA6832B}"/>
              </a:ext>
            </a:extLst>
          </p:cNvPr>
          <p:cNvSpPr txBox="1"/>
          <p:nvPr/>
        </p:nvSpPr>
        <p:spPr>
          <a:xfrm>
            <a:off x="479376" y="629451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生物链</a:t>
            </a:r>
            <a:r>
              <a:rPr lang="en-US" altLang="zh-CN" dirty="0"/>
              <a:t>》</a:t>
            </a:r>
            <a:r>
              <a:rPr lang="zh-CN" altLang="en-US" dirty="0"/>
              <a:t>孙贤陵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B10450-EAAC-44A0-B06A-50FCF898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959924"/>
            <a:ext cx="2233496" cy="52342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0ABAA9-B269-4BBE-93FD-6079CE6A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1101474"/>
            <a:ext cx="5823351" cy="51930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BCF0B59-3861-4F52-B754-C4DAE034B8EC}"/>
              </a:ext>
            </a:extLst>
          </p:cNvPr>
          <p:cNvSpPr txBox="1"/>
          <p:nvPr/>
        </p:nvSpPr>
        <p:spPr>
          <a:xfrm>
            <a:off x="10560496" y="1484784"/>
            <a:ext cx="553998" cy="4709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首都建设纪念碑</a:t>
            </a:r>
            <a:r>
              <a:rPr lang="en-US" altLang="zh-CN" dirty="0"/>
              <a:t>》</a:t>
            </a:r>
            <a:r>
              <a:rPr lang="zh-CN" altLang="en-US" dirty="0"/>
              <a:t>曹春生 王中</a:t>
            </a:r>
          </a:p>
        </p:txBody>
      </p:sp>
    </p:spTree>
    <p:extLst>
      <p:ext uri="{BB962C8B-B14F-4D97-AF65-F5344CB8AC3E}">
        <p14:creationId xmlns:p14="http://schemas.microsoft.com/office/powerpoint/2010/main" val="4485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80</a:t>
            </a:r>
            <a:r>
              <a:rPr lang="zh-CN" altLang="en-US" dirty="0">
                <a:ea typeface="华文彩云" panose="02010800040101010101" pitchFamily="2" charset="-122"/>
              </a:rPr>
              <a:t>年代以后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BE9155-B04D-4FF7-BBAB-BBF54BA6832B}"/>
              </a:ext>
            </a:extLst>
          </p:cNvPr>
          <p:cNvSpPr txBox="1"/>
          <p:nvPr/>
        </p:nvSpPr>
        <p:spPr>
          <a:xfrm>
            <a:off x="479376" y="629451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欢乐颂</a:t>
            </a:r>
            <a:r>
              <a:rPr lang="en-US" altLang="zh-CN" dirty="0"/>
              <a:t>》</a:t>
            </a:r>
            <a:r>
              <a:rPr lang="zh-CN" altLang="en-US" dirty="0"/>
              <a:t>章压西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8CFBD8-63DF-4EA2-AF25-5DE08579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88035"/>
            <a:ext cx="4153480" cy="51061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F1C8A1-B236-4424-9E99-7BA14CF8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892472"/>
            <a:ext cx="3029373" cy="46869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194CDE-4226-4952-8821-19AE67D9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80" y="1088035"/>
            <a:ext cx="2829320" cy="45345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F9CD2C3-B65A-4E5A-A7EE-E96E840284CF}"/>
              </a:ext>
            </a:extLst>
          </p:cNvPr>
          <p:cNvSpPr txBox="1"/>
          <p:nvPr/>
        </p:nvSpPr>
        <p:spPr>
          <a:xfrm>
            <a:off x="5519936" y="566764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马天羽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7B21E3-B5B0-4AB7-AE00-BBFE532A5950}"/>
              </a:ext>
            </a:extLst>
          </p:cNvPr>
          <p:cNvSpPr txBox="1"/>
          <p:nvPr/>
        </p:nvSpPr>
        <p:spPr>
          <a:xfrm>
            <a:off x="8746989" y="571007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马金彪</a:t>
            </a:r>
          </a:p>
        </p:txBody>
      </p:sp>
    </p:spTree>
    <p:extLst>
      <p:ext uri="{BB962C8B-B14F-4D97-AF65-F5344CB8AC3E}">
        <p14:creationId xmlns:p14="http://schemas.microsoft.com/office/powerpoint/2010/main" val="35152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80</a:t>
            </a:r>
            <a:r>
              <a:rPr lang="zh-CN" altLang="en-US" dirty="0">
                <a:ea typeface="华文彩云" panose="02010800040101010101" pitchFamily="2" charset="-122"/>
              </a:rPr>
              <a:t>年代以后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EDDC38-BD35-46A4-A58C-958889AF58AA}"/>
              </a:ext>
            </a:extLst>
          </p:cNvPr>
          <p:cNvSpPr txBox="1"/>
          <p:nvPr/>
        </p:nvSpPr>
        <p:spPr>
          <a:xfrm>
            <a:off x="1595401" y="1536174"/>
            <a:ext cx="85689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	</a:t>
            </a:r>
            <a:r>
              <a:rPr lang="zh-CN" altLang="en-US" sz="4000" dirty="0"/>
              <a:t>20世纪80年代以后，中国现代周雕雅塑迎来了春天。</a:t>
            </a:r>
            <a:endParaRPr lang="en-US" altLang="zh-CN" sz="4000" dirty="0"/>
          </a:p>
          <a:p>
            <a:r>
              <a:rPr lang="en-US" altLang="zh-CN" sz="4000" dirty="0"/>
              <a:t>	</a:t>
            </a:r>
            <a:r>
              <a:rPr lang="zh-CN" altLang="en-US" sz="4000" dirty="0"/>
              <a:t>形式多样;内容丰富;形态各异;材质多种。</a:t>
            </a:r>
            <a:r>
              <a:rPr lang="en-US" altLang="zh-CN" sz="4000" dirty="0"/>
              <a:t>     	</a:t>
            </a:r>
          </a:p>
          <a:p>
            <a:r>
              <a:rPr lang="en-US" altLang="zh-CN" sz="4000" dirty="0"/>
              <a:t>	</a:t>
            </a:r>
            <a:r>
              <a:rPr lang="zh-CN" altLang="en-US" sz="4000" dirty="0"/>
              <a:t>卓有成就的老、中、青三代雕塑家组成的现代雕塑家阵营基本形成。</a:t>
            </a:r>
          </a:p>
        </p:txBody>
      </p:sp>
    </p:spTree>
    <p:extLst>
      <p:ext uri="{BB962C8B-B14F-4D97-AF65-F5344CB8AC3E}">
        <p14:creationId xmlns:p14="http://schemas.microsoft.com/office/powerpoint/2010/main" val="59572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6057" y="3093432"/>
            <a:ext cx="1140143" cy="11679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86200" y="2276872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感谢大家欣赏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7176120" y="3788974"/>
            <a:ext cx="2862594" cy="796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空信</a:t>
            </a:r>
            <a:r>
              <a:rPr lang="en-US" altLang="zh-CN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2001</a:t>
            </a:r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班</a:t>
            </a:r>
            <a:r>
              <a:rPr lang="en-US" altLang="zh-CN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2</a:t>
            </a:r>
            <a:r>
              <a:rPr lang="zh-CN" altLang="en-US" sz="3600" b="1" dirty="0">
                <a:solidFill>
                  <a:srgbClr val="647A72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组</a:t>
            </a:r>
            <a:endParaRPr lang="zh-CN" altLang="en-US" sz="3600" b="1" spc="-150" dirty="0">
              <a:solidFill>
                <a:srgbClr val="647A72"/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title"/>
          </p:nvPr>
        </p:nvSpPr>
        <p:spPr>
          <a:xfrm>
            <a:off x="317500" y="715963"/>
            <a:ext cx="8637588" cy="768350"/>
          </a:xfrm>
          <a:ln/>
        </p:spPr>
        <p:txBody>
          <a:bodyPr anchor="b" anchorCtr="0">
            <a:spAutoFit/>
          </a:bodyPr>
          <a:lstStyle/>
          <a:p>
            <a:r>
              <a:rPr lang="zh-CN" altLang="en-US">
                <a:ea typeface="华文彩云" panose="02010800040101010101" pitchFamily="2" charset="-122"/>
              </a:rPr>
              <a:t>中国现代雕塑艺术欣赏</a:t>
            </a:r>
          </a:p>
        </p:txBody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>
          <a:xfrm>
            <a:off x="1852613" y="1941513"/>
            <a:ext cx="8208962" cy="4306887"/>
          </a:xfrm>
          <a:ln/>
        </p:spPr>
        <p:txBody>
          <a:bodyPr/>
          <a:lstStyle/>
          <a:p>
            <a:pPr algn="just">
              <a:buNone/>
            </a:pPr>
            <a:r>
              <a:rPr lang="zh-CN" altLang="en-US" dirty="0"/>
              <a:t>中国现代雕塑大致可分为以下三个时期：</a:t>
            </a:r>
          </a:p>
          <a:p>
            <a:pPr algn="just">
              <a:buNone/>
            </a:pPr>
            <a:endParaRPr lang="zh-CN" altLang="en-US" dirty="0"/>
          </a:p>
          <a:p>
            <a:pPr algn="just">
              <a:buNone/>
            </a:pPr>
            <a:r>
              <a:rPr lang="en-US" altLang="zh-CN" dirty="0"/>
              <a:t>1949-----20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</a:t>
            </a:r>
          </a:p>
          <a:p>
            <a:pPr algn="just">
              <a:buNone/>
            </a:pPr>
            <a:endParaRPr lang="zh-CN" altLang="en-US" dirty="0"/>
          </a:p>
          <a:p>
            <a:pPr algn="just">
              <a:buNone/>
            </a:pP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</a:t>
            </a:r>
            <a:r>
              <a:rPr lang="en-US" altLang="zh-CN" dirty="0"/>
              <a:t>------20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</a:t>
            </a:r>
          </a:p>
          <a:p>
            <a:pPr algn="just">
              <a:buNone/>
            </a:pPr>
            <a:endParaRPr lang="zh-CN" altLang="en-US" dirty="0"/>
          </a:p>
          <a:p>
            <a:pPr algn="just">
              <a:buNone/>
            </a:pP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80</a:t>
            </a:r>
            <a:r>
              <a:rPr lang="zh-CN" altLang="en-US" dirty="0"/>
              <a:t>年代以后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5121"/>
          <p:cNvSpPr>
            <a:spLocks noGrp="1"/>
          </p:cNvSpPr>
          <p:nvPr>
            <p:ph type="title"/>
          </p:nvPr>
        </p:nvSpPr>
        <p:spPr>
          <a:xfrm>
            <a:off x="317500" y="765655"/>
            <a:ext cx="8637588" cy="718658"/>
          </a:xfrm>
          <a:ln/>
        </p:spPr>
        <p:txBody>
          <a:bodyPr anchor="b" anchorCtr="0">
            <a:spAutoFit/>
          </a:bodyPr>
          <a:lstStyle/>
          <a:p>
            <a:r>
              <a:rPr lang="zh-CN" altLang="en-US" dirty="0">
                <a:ea typeface="华文彩云" panose="02010800040101010101" pitchFamily="2" charset="-122"/>
              </a:rPr>
              <a:t>建国以后</a:t>
            </a:r>
            <a:r>
              <a:rPr lang="en-US" altLang="zh-CN" dirty="0">
                <a:ea typeface="华文彩云" panose="02010800040101010101" pitchFamily="2" charset="-122"/>
              </a:rPr>
              <a:t>——20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</a:p>
        </p:txBody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>
          <a:xfrm>
            <a:off x="858159" y="1565796"/>
            <a:ext cx="10009112" cy="1656184"/>
          </a:xfrm>
          <a:ln/>
        </p:spPr>
        <p:txBody>
          <a:bodyPr/>
          <a:lstStyle/>
          <a:p>
            <a:pPr algn="just">
              <a:buNone/>
            </a:pPr>
            <a:r>
              <a:rPr lang="en-US" altLang="zh-CN" dirty="0"/>
              <a:t>		</a:t>
            </a:r>
            <a:r>
              <a:rPr lang="zh-CN" altLang="en-US" dirty="0"/>
              <a:t>中国现代雕塑发展史是从</a:t>
            </a:r>
            <a:r>
              <a:rPr lang="en-US" altLang="zh-CN" dirty="0"/>
              <a:t>1949</a:t>
            </a:r>
            <a:r>
              <a:rPr lang="zh-CN" altLang="en-US" dirty="0"/>
              <a:t>年新中国成立开始的。著名雕塑家刘开渠受命作为人民英雄纪念碑美术组组长，主持设计创作了碑体上的一组浮雕，这批雕塑揭开了中国现代雕塑史的序幕。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0CD13E-1728-43DD-8D70-CACBC009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3303463"/>
            <a:ext cx="5040560" cy="323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CA9F46-4AA4-43CB-AB10-3CFF4F53F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881743"/>
            <a:ext cx="5832648" cy="38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7169"/>
          <p:cNvSpPr>
            <a:spLocks noGrp="1"/>
          </p:cNvSpPr>
          <p:nvPr>
            <p:ph type="title"/>
          </p:nvPr>
        </p:nvSpPr>
        <p:spPr>
          <a:xfrm>
            <a:off x="317500" y="765655"/>
            <a:ext cx="8637588" cy="718658"/>
          </a:xfrm>
          <a:ln/>
        </p:spPr>
        <p:txBody>
          <a:bodyPr anchor="b" anchorCtr="0">
            <a:spAutoFit/>
          </a:bodyPr>
          <a:lstStyle/>
          <a:p>
            <a:r>
              <a:rPr lang="zh-CN" altLang="en-US" dirty="0">
                <a:ea typeface="华文彩云" panose="02010800040101010101" pitchFamily="2" charset="-122"/>
              </a:rPr>
              <a:t>建国以后</a:t>
            </a:r>
            <a:r>
              <a:rPr lang="en-US" altLang="zh-CN" dirty="0">
                <a:ea typeface="华文彩云" panose="02010800040101010101" pitchFamily="2" charset="-122"/>
              </a:rPr>
              <a:t>——20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</a:p>
        </p:txBody>
      </p:sp>
      <p:sp>
        <p:nvSpPr>
          <p:cNvPr id="7171" name="文本占位符 7170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algn="just">
              <a:lnSpc>
                <a:spcPct val="90000"/>
              </a:lnSpc>
              <a:buNone/>
            </a:pPr>
            <a:endParaRPr lang="zh-CN" altLang="en-US" sz="2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zh-CN" altLang="en-US" sz="2800" dirty="0">
                <a:latin typeface="宋体" panose="02010600030101010101" pitchFamily="2" charset="-122"/>
              </a:rPr>
              <a:t>    </a:t>
            </a:r>
            <a:endParaRPr lang="zh-CN" altLang="en-US" sz="2800" dirty="0"/>
          </a:p>
        </p:txBody>
      </p:sp>
      <p:pic>
        <p:nvPicPr>
          <p:cNvPr id="7172" name="图片 7171" descr="10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2565400"/>
            <a:ext cx="8424862" cy="309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3" name="文本框 7172"/>
          <p:cNvSpPr txBox="1"/>
          <p:nvPr/>
        </p:nvSpPr>
        <p:spPr>
          <a:xfrm>
            <a:off x="2135560" y="5805488"/>
            <a:ext cx="820859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    第八组浮雕</a:t>
            </a: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</a:rPr>
              <a:t>胜利渡长江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：画稿彦涵、雕刻刘开渠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 idx="4294967295"/>
          </p:nvPr>
        </p:nvSpPr>
        <p:spPr>
          <a:xfrm>
            <a:off x="317500" y="765655"/>
            <a:ext cx="8637588" cy="718658"/>
          </a:xfrm>
          <a:ln/>
        </p:spPr>
        <p:txBody>
          <a:bodyPr anchor="b" anchorCtr="0">
            <a:spAutoFit/>
          </a:bodyPr>
          <a:lstStyle/>
          <a:p>
            <a:r>
              <a:rPr lang="zh-CN" altLang="en-US" dirty="0">
                <a:ea typeface="华文彩云" panose="02010800040101010101" pitchFamily="2" charset="-122"/>
              </a:rPr>
              <a:t>建国以后</a:t>
            </a:r>
            <a:r>
              <a:rPr lang="en-US" altLang="zh-CN" dirty="0">
                <a:ea typeface="华文彩云" panose="02010800040101010101" pitchFamily="2" charset="-122"/>
              </a:rPr>
              <a:t>——20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</a:p>
        </p:txBody>
      </p:sp>
      <p:pic>
        <p:nvPicPr>
          <p:cNvPr id="10244" name="图片 10243" descr="10-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628800"/>
            <a:ext cx="4330700" cy="5041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文本框 10244"/>
          <p:cNvSpPr txBox="1"/>
          <p:nvPr/>
        </p:nvSpPr>
        <p:spPr>
          <a:xfrm>
            <a:off x="4724028" y="2363592"/>
            <a:ext cx="551815" cy="3743325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潘鹤</a:t>
            </a: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</a:rPr>
              <a:t>艰苦岁月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8631F0-38AE-4FDA-8D3B-3D1A592A6422}"/>
              </a:ext>
            </a:extLst>
          </p:cNvPr>
          <p:cNvSpPr txBox="1"/>
          <p:nvPr/>
        </p:nvSpPr>
        <p:spPr>
          <a:xfrm>
            <a:off x="5241465" y="1484313"/>
            <a:ext cx="67203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《艰苦岁月》刻画了两位红军战士，老战士的面孔上那种由于饱经风霜和长期战斗生活，由于常常深思而显得特别深刻的皱纹，一双只有长年繁重的劳动才足以磨练成的那样粗大的手，穿着一身破旧的军装，虽然精瘦却显得十分有力的筋骨，显示出老革命者的不平凡的生活，表现出一个老红军的性格美，少年那种信赖而亲密地倚在老战士的身边，仰首瞻望着远方的姿态，入神地倾听着，像是已进入一种美好的遐思的表情，都明确地刻画出一个年轻地革命战士对于美好未来的向往。《艰苦岁月》塑造了艰苦环境中富有性格特征的红军战士的光辉形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1265"/>
          <p:cNvSpPr>
            <a:spLocks noGrp="1"/>
          </p:cNvSpPr>
          <p:nvPr>
            <p:ph type="title"/>
          </p:nvPr>
        </p:nvSpPr>
        <p:spPr>
          <a:xfrm>
            <a:off x="317500" y="765655"/>
            <a:ext cx="8637588" cy="718658"/>
          </a:xfrm>
          <a:ln/>
        </p:spPr>
        <p:txBody>
          <a:bodyPr anchor="b" anchorCtr="0">
            <a:spAutoFit/>
          </a:bodyPr>
          <a:lstStyle/>
          <a:p>
            <a:r>
              <a:rPr lang="zh-CN" altLang="en-US" dirty="0">
                <a:ea typeface="华文彩云" panose="02010800040101010101" pitchFamily="2" charset="-122"/>
              </a:rPr>
              <a:t>建国以后</a:t>
            </a:r>
            <a:r>
              <a:rPr lang="en-US" altLang="zh-CN" dirty="0">
                <a:ea typeface="华文彩云" panose="02010800040101010101" pitchFamily="2" charset="-122"/>
              </a:rPr>
              <a:t>——20</a:t>
            </a:r>
            <a:r>
              <a:rPr lang="zh-CN" altLang="en-US" dirty="0">
                <a:ea typeface="华文彩云" panose="02010800040101010101" pitchFamily="2" charset="-122"/>
              </a:rPr>
              <a:t>世纪</a:t>
            </a:r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</a:p>
        </p:txBody>
      </p:sp>
      <p:sp>
        <p:nvSpPr>
          <p:cNvPr id="11267" name="文本占位符 11266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algn="just">
              <a:spcBef>
                <a:spcPct val="50000"/>
              </a:spcBef>
              <a:buClrTx/>
              <a:buSzTx/>
              <a:buFontTx/>
              <a:buChar char="•"/>
            </a:pPr>
            <a:endParaRPr lang="zh-CN" altLang="en-US" sz="3600">
              <a:latin typeface="Times New Roman" panose="02020603050405020304" pitchFamily="18" charset="0"/>
              <a:ea typeface="文鼎细圆简" charset="-122"/>
            </a:endParaRPr>
          </a:p>
          <a:p>
            <a:endParaRPr lang="zh-CN" altLang="en-US" sz="4000"/>
          </a:p>
        </p:txBody>
      </p:sp>
      <p:sp>
        <p:nvSpPr>
          <p:cNvPr id="11269" name="文本框 11268"/>
          <p:cNvSpPr txBox="1"/>
          <p:nvPr/>
        </p:nvSpPr>
        <p:spPr>
          <a:xfrm>
            <a:off x="3429521" y="1916832"/>
            <a:ext cx="553998" cy="4465637"/>
          </a:xfrm>
          <a:prstGeom prst="rect">
            <a:avLst/>
          </a:prstGeom>
          <a:noFill/>
          <a:ln w="9525">
            <a:noFill/>
          </a:ln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/>
              <a:t>庆</a:t>
            </a:r>
            <a:r>
              <a:rPr lang="zh-CN" altLang="en-US" dirty="0">
                <a:latin typeface="Times New Roman" panose="02020603050405020304" pitchFamily="18" charset="0"/>
              </a:rPr>
              <a:t>丰收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  <a:r>
              <a:rPr lang="zh-CN" altLang="en-US" dirty="0">
                <a:latin typeface="Times New Roman" panose="02020603050405020304" pitchFamily="18" charset="0"/>
              </a:rPr>
              <a:t>鲁美雕塑系集体创作</a:t>
            </a:r>
          </a:p>
        </p:txBody>
      </p:sp>
      <p:pic>
        <p:nvPicPr>
          <p:cNvPr id="2050" name="Picture 2" descr="庆丰收雕塑图片">
            <a:extLst>
              <a:ext uri="{FF2B5EF4-FFF2-40B4-BE49-F238E27FC236}">
                <a16:creationId xmlns:a16="http://schemas.microsoft.com/office/drawing/2014/main" id="{E2824200-7D04-4AE5-8889-BFF1787A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763852"/>
            <a:ext cx="2870572" cy="44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C4CD12-335C-4742-94C7-C9C8CD47C40E}"/>
              </a:ext>
            </a:extLst>
          </p:cNvPr>
          <p:cNvSpPr txBox="1"/>
          <p:nvPr/>
        </p:nvSpPr>
        <p:spPr>
          <a:xfrm>
            <a:off x="4871864" y="1916832"/>
            <a:ext cx="44167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庆丰收被推崇为新中国雕塑艺术的代表之一，革命现实主义与革命浪漫主义相结合雕塑艺术的杰作。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双马奔腾，马两侧男女农民豪迈的向前进,展示了人民当家作主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839416" y="238604"/>
            <a:ext cx="10081120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  <a:r>
              <a:rPr lang="en-US" altLang="zh-CN" dirty="0">
                <a:ea typeface="华文彩云" panose="02010800040101010101" pitchFamily="2" charset="-122"/>
              </a:rPr>
              <a:t>——70</a:t>
            </a:r>
            <a:r>
              <a:rPr lang="zh-CN" altLang="en-US" dirty="0">
                <a:ea typeface="华文彩云" panose="02010800040101010101" pitchFamily="2" charset="-122"/>
              </a:rPr>
              <a:t>年代（文化大革命时期）</a:t>
            </a:r>
          </a:p>
        </p:txBody>
      </p:sp>
      <p:sp>
        <p:nvSpPr>
          <p:cNvPr id="25604" name="文本框 25603"/>
          <p:cNvSpPr txBox="1"/>
          <p:nvPr/>
        </p:nvSpPr>
        <p:spPr>
          <a:xfrm>
            <a:off x="5447928" y="6032393"/>
            <a:ext cx="1584176" cy="4616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《</a:t>
            </a:r>
            <a:r>
              <a:rPr lang="zh-CN" altLang="en-US" dirty="0">
                <a:latin typeface="Times New Roman" panose="02020603050405020304" pitchFamily="18" charset="0"/>
              </a:rPr>
              <a:t>收租院</a:t>
            </a:r>
            <a:r>
              <a:rPr lang="en-US" altLang="zh-CN" dirty="0">
                <a:latin typeface="Times New Roman" panose="02020603050405020304" pitchFamily="18" charset="0"/>
              </a:rPr>
              <a:t>》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4B04A4-AB14-4C3F-A0CA-0D31B42F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26703"/>
            <a:ext cx="6300192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CD4051-84F1-4490-9ED2-58E9BA2C4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82" y="1741028"/>
            <a:ext cx="5197829" cy="3496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26625"/>
          <p:cNvSpPr>
            <a:spLocks noGrp="1"/>
          </p:cNvSpPr>
          <p:nvPr>
            <p:ph type="title"/>
          </p:nvPr>
        </p:nvSpPr>
        <p:spPr>
          <a:xfrm>
            <a:off x="983432" y="124891"/>
            <a:ext cx="9684568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  <a:r>
              <a:rPr lang="en-US" altLang="zh-CN" dirty="0">
                <a:ea typeface="华文彩云" panose="02010800040101010101" pitchFamily="2" charset="-122"/>
              </a:rPr>
              <a:t>——70</a:t>
            </a:r>
            <a:r>
              <a:rPr lang="zh-CN" altLang="en-US" dirty="0">
                <a:ea typeface="华文彩云" panose="02010800040101010101" pitchFamily="2" charset="-122"/>
              </a:rPr>
              <a:t>年代（文化大革命时期）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8CA02-FD6B-4CB9-9F30-DC7C9B979569}"/>
              </a:ext>
            </a:extLst>
          </p:cNvPr>
          <p:cNvSpPr txBox="1"/>
          <p:nvPr/>
        </p:nvSpPr>
        <p:spPr>
          <a:xfrm>
            <a:off x="1587635" y="1124744"/>
            <a:ext cx="77048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收租院根据当年地主收租情况，共塑7组群像:交租、验租、风谷、过斗、算账、逼租、反抗。它们以情节连续形式展示出地主剥削农民的主要手段——收租的全过程，共塑造114个真人大小的人物。雕塑家生动、深刻地塑造出如此众多不同身份、年龄和个性的形象，集中的再现出封建地主阶级对农民的残酷剥削压迫,迫使他们走向反抗道路的历史事实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08B35-9C3D-4738-80E5-3DFA685B5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673" y="3493486"/>
            <a:ext cx="4927076" cy="3223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27649"/>
          <p:cNvSpPr>
            <a:spLocks noGrp="1"/>
          </p:cNvSpPr>
          <p:nvPr>
            <p:ph type="title"/>
          </p:nvPr>
        </p:nvSpPr>
        <p:spPr>
          <a:xfrm>
            <a:off x="1055440" y="332656"/>
            <a:ext cx="9648874" cy="718658"/>
          </a:xfrm>
          <a:ln/>
        </p:spPr>
        <p:txBody>
          <a:bodyPr wrap="square" anchor="b" anchorCtr="0">
            <a:spAutoFit/>
          </a:bodyPr>
          <a:lstStyle/>
          <a:p>
            <a:r>
              <a:rPr lang="en-US" altLang="zh-CN" dirty="0">
                <a:ea typeface="华文彩云" panose="02010800040101010101" pitchFamily="2" charset="-122"/>
              </a:rPr>
              <a:t>60</a:t>
            </a:r>
            <a:r>
              <a:rPr lang="zh-CN" altLang="en-US" dirty="0">
                <a:ea typeface="华文彩云" panose="02010800040101010101" pitchFamily="2" charset="-122"/>
              </a:rPr>
              <a:t>年代</a:t>
            </a:r>
            <a:r>
              <a:rPr lang="en-US" altLang="zh-CN" dirty="0">
                <a:ea typeface="华文彩云" panose="02010800040101010101" pitchFamily="2" charset="-122"/>
              </a:rPr>
              <a:t>——70</a:t>
            </a:r>
            <a:r>
              <a:rPr lang="zh-CN" altLang="en-US" dirty="0">
                <a:ea typeface="华文彩云" panose="02010800040101010101" pitchFamily="2" charset="-122"/>
              </a:rPr>
              <a:t>年代（文化大革命时期）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1BDB1A-7C8F-4DD5-BBA6-93283DAE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02992"/>
            <a:ext cx="6763694" cy="5315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华文行楷"/>
        <a:ea typeface=""/>
        <a:cs typeface=""/>
        <a:font script="Jpan" typeface="ＭＳ Ｐゴシック"/>
        <a:font script="Hang" typeface="맑은 고딕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华文行楷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华文行楷"/>
        <a:ea typeface=""/>
        <a:cs typeface=""/>
        <a:font script="Jpan" typeface="ＭＳ Ｐゴシック"/>
        <a:font script="Hang" typeface="맑은 고딕"/>
        <a:font script="Hans" typeface="华文行楷"/>
        <a:font script="Hant" typeface="新細明體"/>
        <a:font script="Arab" typeface="华文行楷"/>
        <a:font script="Hebr" typeface="华文行楷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华文行楷"/>
        <a:font script="Sinh" typeface="Iskoola Pota"/>
        <a:font script="Mong" typeface="Mongolian Baiti"/>
        <a:font script="Viet" typeface="华文行楷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华文行楷"/>
        <a:ea typeface=""/>
        <a:cs typeface=""/>
        <a:font script="Jpan" typeface="ＭＳ Ｐゴシック"/>
        <a:font script="Hang" typeface="맑은 고딕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华文行楷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华文行楷"/>
        <a:ea typeface=""/>
        <a:cs typeface=""/>
        <a:font script="Jpan" typeface="ＭＳ Ｐゴシック"/>
        <a:font script="Hang" typeface="맑은 고딕"/>
        <a:font script="Hans" typeface="华文行楷"/>
        <a:font script="Hant" typeface="新細明體"/>
        <a:font script="Arab" typeface="华文行楷"/>
        <a:font script="Hebr" typeface="华文行楷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华文行楷"/>
        <a:font script="Sinh" typeface="Iskoola Pota"/>
        <a:font script="Mong" typeface="Mongolian Baiti"/>
        <a:font script="Viet" typeface="华文行楷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Designs\Artsy.pot</Template>
  <TotalTime>118</TotalTime>
  <Words>777</Words>
  <Application>Microsoft Office PowerPoint</Application>
  <PresentationFormat>宽屏</PresentationFormat>
  <Paragraphs>51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Helvetica Neue</vt:lpstr>
      <vt:lpstr>等线</vt:lpstr>
      <vt:lpstr>华文行楷</vt:lpstr>
      <vt:lpstr>宋体</vt:lpstr>
      <vt:lpstr>Arial</vt:lpstr>
      <vt:lpstr>Times New Roman</vt:lpstr>
      <vt:lpstr>2_Office 主题</vt:lpstr>
      <vt:lpstr>3_Office 主题</vt:lpstr>
      <vt:lpstr>PowerPoint 演示文稿</vt:lpstr>
      <vt:lpstr>中国现代雕塑艺术欣赏</vt:lpstr>
      <vt:lpstr>建国以后——20世纪60年代</vt:lpstr>
      <vt:lpstr>建国以后——20世纪60年代</vt:lpstr>
      <vt:lpstr>建国以后——20世纪60年代</vt:lpstr>
      <vt:lpstr>建国以后——20世纪60年代</vt:lpstr>
      <vt:lpstr>60年代——70年代（文化大革命时期）</vt:lpstr>
      <vt:lpstr>60年代——70年代（文化大革命时期）</vt:lpstr>
      <vt:lpstr>60年代——70年代（文化大革命时期）</vt:lpstr>
      <vt:lpstr>60年代——70年代（文化大革命时期）</vt:lpstr>
      <vt:lpstr>60年代——70年代（文化大革命时期）</vt:lpstr>
      <vt:lpstr>20世纪80年代以后</vt:lpstr>
      <vt:lpstr>20世纪80年代以后</vt:lpstr>
      <vt:lpstr>20世纪80年代以后</vt:lpstr>
      <vt:lpstr>20世纪80年代以后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subject>素材来源网站当图网-www.99ppt.com</dc:subject>
  <dc:creator>素材来源网站当图网-www.99ppt.com</dc:creator>
  <dc:description>素材来源网站当图网-www.99ppt.com</dc:description>
  <cp:lastModifiedBy>w yxa</cp:lastModifiedBy>
  <cp:revision>2</cp:revision>
  <dcterms:created xsi:type="dcterms:W3CDTF">2005-11-06T12:06:15Z</dcterms:created>
  <dcterms:modified xsi:type="dcterms:W3CDTF">2022-03-07T05:00:52Z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9226911204E24637B69BB1FFD7FC56BD</vt:lpwstr>
  </property>
  <property fmtid="{A09F084E-AD41-489F-8076-AA5BE3082BCA}" pid="100">
    <vt:ui4>5</vt:ui4>
  </property>
  <property fmtid="{64440492-4C8B-11D1-8B70-080036B11A03}" pid="11">
    <vt:lpwstr>素材来源网站当图网-www.99ppt.com</vt:lpwstr>
  </property>
</Properties>
</file>